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8" r:id="rId4"/>
    <p:sldId id="261" r:id="rId5"/>
    <p:sldId id="259" r:id="rId6"/>
    <p:sldId id="260" r:id="rId7"/>
    <p:sldId id="271" r:id="rId8"/>
    <p:sldId id="272" r:id="rId9"/>
    <p:sldId id="262" r:id="rId10"/>
    <p:sldId id="263" r:id="rId11"/>
    <p:sldId id="264" r:id="rId12"/>
    <p:sldId id="265" r:id="rId13"/>
    <p:sldId id="266" r:id="rId14"/>
    <p:sldId id="267" r:id="rId15"/>
    <p:sldId id="268" r:id="rId16"/>
    <p:sldId id="269"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061" autoAdjust="0"/>
  </p:normalViewPr>
  <p:slideViewPr>
    <p:cSldViewPr>
      <p:cViewPr varScale="1">
        <p:scale>
          <a:sx n="86" d="100"/>
          <a:sy n="86" d="100"/>
        </p:scale>
        <p:origin x="-170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84651E-6013-4017-93B6-942D93AA57D2}" type="datetimeFigureOut">
              <a:rPr lang="en-US" smtClean="0"/>
              <a:t>4/30/2014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3B1D91-FB0E-4E57-AEB0-8AF618D76DBC}" type="slidenum">
              <a:rPr lang="en-US" smtClean="0"/>
              <a:t>‹#›</a:t>
            </a:fld>
            <a:endParaRPr lang="en-US"/>
          </a:p>
        </p:txBody>
      </p:sp>
    </p:spTree>
    <p:extLst>
      <p:ext uri="{BB962C8B-B14F-4D97-AF65-F5344CB8AC3E}">
        <p14:creationId xmlns:p14="http://schemas.microsoft.com/office/powerpoint/2010/main" val="2348578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The simple description</a:t>
            </a:r>
            <a:r>
              <a:rPr lang="en-US" baseline="0" dirty="0" smtClean="0"/>
              <a:t> of the goal of the project was to “develop an application that represents complex data sets in visual and understandable ways.”</a:t>
            </a:r>
          </a:p>
          <a:p>
            <a:pPr marL="171450" indent="-171450">
              <a:buFont typeface="Arial" pitchFamily="34" charset="0"/>
              <a:buChar char="•"/>
            </a:pPr>
            <a:r>
              <a:rPr lang="en-US" baseline="0" dirty="0" smtClean="0"/>
              <a:t>Some of the requirements for </a:t>
            </a:r>
            <a:r>
              <a:rPr lang="en-US" baseline="0" dirty="0" smtClean="0"/>
              <a:t>the project were:</a:t>
            </a:r>
            <a:endParaRPr lang="en-US" baseline="0" dirty="0" smtClean="0"/>
          </a:p>
          <a:p>
            <a:pPr marL="628650" lvl="1" indent="-171450">
              <a:buFont typeface="Arial" pitchFamily="34" charset="0"/>
              <a:buChar char="•"/>
            </a:pPr>
            <a:r>
              <a:rPr lang="en-US" baseline="0" dirty="0" smtClean="0"/>
              <a:t>Have the project’s generated visuals represent large data sets</a:t>
            </a:r>
          </a:p>
          <a:p>
            <a:pPr marL="628650" lvl="1" indent="-171450">
              <a:buFont typeface="Arial" pitchFamily="34" charset="0"/>
              <a:buChar char="•"/>
            </a:pPr>
            <a:r>
              <a:rPr lang="en-US" baseline="0" dirty="0" smtClean="0"/>
              <a:t>Use simple visual attributes to indicate different properties of the data</a:t>
            </a:r>
          </a:p>
          <a:p>
            <a:pPr marL="628650" lvl="1" indent="-171450">
              <a:buFont typeface="Arial" pitchFamily="34" charset="0"/>
              <a:buChar char="•"/>
            </a:pPr>
            <a:r>
              <a:rPr lang="en-US" baseline="0" dirty="0" smtClean="0"/>
              <a:t>Keep the application general, so that it can handle different sets of data. The project was intended to handle various types of data input, such as survey responses, news articles, possibly social media content (tweets, Facebook posts)</a:t>
            </a:r>
          </a:p>
          <a:p>
            <a:pPr marL="1085850" lvl="2" indent="-171450">
              <a:buFont typeface="Arial" pitchFamily="34" charset="0"/>
              <a:buChar char="•"/>
            </a:pPr>
            <a:r>
              <a:rPr lang="en-US" baseline="0" dirty="0" smtClean="0"/>
              <a:t>Open-ended survey responses were the original idea behind the project. </a:t>
            </a:r>
          </a:p>
          <a:p>
            <a:pPr marL="628650" lvl="1" indent="-171450">
              <a:buFont typeface="Arial" pitchFamily="34" charset="0"/>
              <a:buChar char="•"/>
            </a:pPr>
            <a:r>
              <a:rPr lang="en-US" baseline="0" dirty="0" smtClean="0"/>
              <a:t>Clicking on the generated visuals should provide more depth on the data</a:t>
            </a:r>
          </a:p>
          <a:p>
            <a:pPr marL="628650" lvl="1" indent="-171450">
              <a:buFont typeface="Arial" pitchFamily="34" charset="0"/>
              <a:buChar char="•"/>
            </a:pPr>
            <a:endParaRPr lang="en-US" baseline="0" dirty="0" smtClean="0"/>
          </a:p>
          <a:p>
            <a:pPr marL="628650" lvl="1"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223B1D91-FB0E-4E57-AEB0-8AF618D76DBC}" type="slidenum">
              <a:rPr lang="en-US" smtClean="0"/>
              <a:t>2</a:t>
            </a:fld>
            <a:endParaRPr lang="en-US"/>
          </a:p>
        </p:txBody>
      </p:sp>
    </p:spTree>
    <p:extLst>
      <p:ext uri="{BB962C8B-B14F-4D97-AF65-F5344CB8AC3E}">
        <p14:creationId xmlns:p14="http://schemas.microsoft.com/office/powerpoint/2010/main" val="11686854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Early on in the project, majority of focus</a:t>
            </a:r>
            <a:r>
              <a:rPr lang="en-US" baseline="0" dirty="0" smtClean="0"/>
              <a:t> was on building good data structures</a:t>
            </a:r>
          </a:p>
          <a:p>
            <a:pPr marL="628650" lvl="1" indent="-171450">
              <a:buFont typeface="Arial" panose="020B0604020202020204" pitchFamily="34" charset="0"/>
              <a:buChar char="•"/>
            </a:pPr>
            <a:r>
              <a:rPr lang="en-US" baseline="0" dirty="0" smtClean="0"/>
              <a:t>After data structures were complete, most of the remainder of the project could be build around them</a:t>
            </a:r>
          </a:p>
          <a:p>
            <a:pPr marL="1085850" lvl="2" indent="-171450">
              <a:buFont typeface="Arial" panose="020B0604020202020204" pitchFamily="34" charset="0"/>
              <a:buChar char="•"/>
            </a:pPr>
            <a:r>
              <a:rPr lang="en-US" baseline="0" dirty="0" smtClean="0"/>
              <a:t>Insertion and retrieval from structures</a:t>
            </a:r>
          </a:p>
          <a:p>
            <a:pPr marL="1085850" lvl="2" indent="-171450">
              <a:buFont typeface="Arial" panose="020B0604020202020204" pitchFamily="34" charset="0"/>
              <a:buChar char="•"/>
            </a:pPr>
            <a:r>
              <a:rPr lang="en-US" baseline="0" dirty="0" smtClean="0"/>
              <a:t>Manipulating data before it is inserted or after it is retrieved</a:t>
            </a:r>
          </a:p>
          <a:p>
            <a:pPr marL="1085850" lvl="2" indent="-171450">
              <a:buFont typeface="Arial" panose="020B0604020202020204" pitchFamily="34" charset="0"/>
              <a:buChar char="•"/>
            </a:pPr>
            <a:r>
              <a:rPr lang="en-US" baseline="0" dirty="0" smtClean="0"/>
              <a:t>New functions would then be added one at a time. Kind of component based approach</a:t>
            </a:r>
          </a:p>
          <a:p>
            <a:pPr marL="171450" lvl="0" indent="-171450">
              <a:buFont typeface="Arial" panose="020B0604020202020204" pitchFamily="34" charset="0"/>
              <a:buChar char="•"/>
            </a:pPr>
            <a:r>
              <a:rPr lang="en-US" dirty="0" smtClean="0"/>
              <a:t>Testing of the program and structures throughout mostly consisted of short</a:t>
            </a:r>
            <a:r>
              <a:rPr lang="en-US" baseline="0" dirty="0" smtClean="0"/>
              <a:t> text files</a:t>
            </a:r>
          </a:p>
          <a:p>
            <a:pPr marL="628650" lvl="1" indent="-171450">
              <a:buFont typeface="Arial" panose="020B0604020202020204" pitchFamily="34" charset="0"/>
              <a:buChar char="•"/>
            </a:pPr>
            <a:r>
              <a:rPr lang="en-US" baseline="0" dirty="0" smtClean="0"/>
              <a:t>These would usually be tailored to test a certain function of the program, or a strange situation that might arise</a:t>
            </a:r>
          </a:p>
          <a:p>
            <a:pPr marL="171450" lvl="0" indent="-171450">
              <a:buFont typeface="Arial" panose="020B0604020202020204" pitchFamily="34" charset="0"/>
              <a:buChar char="•"/>
            </a:pPr>
            <a:r>
              <a:rPr lang="en-US" baseline="0" dirty="0" smtClean="0"/>
              <a:t>Once the program was close to completion, began testing with longer files</a:t>
            </a:r>
          </a:p>
          <a:p>
            <a:pPr marL="628650" lvl="1" indent="-171450">
              <a:buFont typeface="Arial" panose="020B0604020202020204" pitchFamily="34" charset="0"/>
              <a:buChar char="•"/>
            </a:pPr>
            <a:r>
              <a:rPr lang="en-US" baseline="0" dirty="0" smtClean="0"/>
              <a:t>Articles copied from various online sources</a:t>
            </a:r>
            <a:endParaRPr lang="en-US" dirty="0"/>
          </a:p>
        </p:txBody>
      </p:sp>
      <p:sp>
        <p:nvSpPr>
          <p:cNvPr id="4" name="Slide Number Placeholder 3"/>
          <p:cNvSpPr>
            <a:spLocks noGrp="1"/>
          </p:cNvSpPr>
          <p:nvPr>
            <p:ph type="sldNum" sz="quarter" idx="10"/>
          </p:nvPr>
        </p:nvSpPr>
        <p:spPr/>
        <p:txBody>
          <a:bodyPr/>
          <a:lstStyle/>
          <a:p>
            <a:fld id="{223B1D91-FB0E-4E57-AEB0-8AF618D76DBC}" type="slidenum">
              <a:rPr lang="en-US" smtClean="0"/>
              <a:t>11</a:t>
            </a:fld>
            <a:endParaRPr lang="en-US"/>
          </a:p>
        </p:txBody>
      </p:sp>
    </p:spTree>
    <p:extLst>
      <p:ext uri="{BB962C8B-B14F-4D97-AF65-F5344CB8AC3E}">
        <p14:creationId xmlns:p14="http://schemas.microsoft.com/office/powerpoint/2010/main" val="5869937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Strategies I used to gain knowledge and answers that</a:t>
            </a:r>
            <a:r>
              <a:rPr lang="en-US" baseline="0" dirty="0" smtClean="0"/>
              <a:t> helped me while working on the project included:</a:t>
            </a:r>
          </a:p>
          <a:p>
            <a:pPr marL="628650" lvl="1" indent="-171450">
              <a:buFont typeface="Arial" panose="020B0604020202020204" pitchFamily="34" charset="0"/>
              <a:buChar char="•"/>
            </a:pPr>
            <a:r>
              <a:rPr lang="en-US" baseline="0" dirty="0" smtClean="0"/>
              <a:t>Drawing examples and techniques from..</a:t>
            </a:r>
          </a:p>
          <a:p>
            <a:pPr marL="1085850" lvl="2" indent="-171450">
              <a:buFont typeface="Arial" panose="020B0604020202020204" pitchFamily="34" charset="0"/>
              <a:buChar char="•"/>
            </a:pPr>
            <a:r>
              <a:rPr lang="en-US" baseline="0" dirty="0" err="1" smtClean="0"/>
              <a:t>StackOverflow</a:t>
            </a:r>
            <a:r>
              <a:rPr lang="en-US" baseline="0" dirty="0" smtClean="0"/>
              <a:t>..</a:t>
            </a:r>
          </a:p>
          <a:p>
            <a:pPr marL="171450" lvl="0" indent="-171450">
              <a:buFont typeface="Arial" panose="020B0604020202020204" pitchFamily="34" charset="0"/>
              <a:buChar char="•"/>
            </a:pPr>
            <a:r>
              <a:rPr lang="en-US" baseline="0" dirty="0" smtClean="0"/>
              <a:t>I also pretty regularly met with Dr. </a:t>
            </a:r>
            <a:r>
              <a:rPr lang="en-US" baseline="0" dirty="0" err="1" smtClean="0"/>
              <a:t>Pankratz</a:t>
            </a:r>
            <a:r>
              <a:rPr lang="en-US" baseline="0" dirty="0" smtClean="0"/>
              <a:t> and Dr. McVey to talk through ideas or inquire about problems I was facing</a:t>
            </a:r>
          </a:p>
          <a:p>
            <a:endParaRPr lang="en-US" dirty="0"/>
          </a:p>
        </p:txBody>
      </p:sp>
      <p:sp>
        <p:nvSpPr>
          <p:cNvPr id="4" name="Slide Number Placeholder 3"/>
          <p:cNvSpPr>
            <a:spLocks noGrp="1"/>
          </p:cNvSpPr>
          <p:nvPr>
            <p:ph type="sldNum" sz="quarter" idx="10"/>
          </p:nvPr>
        </p:nvSpPr>
        <p:spPr/>
        <p:txBody>
          <a:bodyPr/>
          <a:lstStyle/>
          <a:p>
            <a:fld id="{223B1D91-FB0E-4E57-AEB0-8AF618D76DBC}" type="slidenum">
              <a:rPr lang="en-US" smtClean="0"/>
              <a:t>13</a:t>
            </a:fld>
            <a:endParaRPr lang="en-US"/>
          </a:p>
        </p:txBody>
      </p:sp>
    </p:spTree>
    <p:extLst>
      <p:ext uri="{BB962C8B-B14F-4D97-AF65-F5344CB8AC3E}">
        <p14:creationId xmlns:p14="http://schemas.microsoft.com/office/powerpoint/2010/main" val="8801231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Knowledge that</a:t>
            </a:r>
            <a:r>
              <a:rPr lang="en-US" baseline="0" dirty="0" smtClean="0"/>
              <a:t> really helped me with the project included:</a:t>
            </a:r>
          </a:p>
          <a:p>
            <a:pPr marL="628650" lvl="1" indent="-171450">
              <a:buFont typeface="Arial" panose="020B0604020202020204" pitchFamily="34" charset="0"/>
              <a:buChar char="•"/>
            </a:pPr>
            <a:r>
              <a:rPr lang="en-US" baseline="0" dirty="0" smtClean="0"/>
              <a:t>Data structure knowledge from CS 220</a:t>
            </a:r>
          </a:p>
          <a:p>
            <a:pPr marL="628650" lvl="1" indent="-171450">
              <a:buFont typeface="Arial" panose="020B0604020202020204" pitchFamily="34" charset="0"/>
              <a:buChar char="•"/>
            </a:pPr>
            <a:r>
              <a:rPr lang="en-US" baseline="0" dirty="0" smtClean="0"/>
              <a:t>Sorting algorithm knowledge from CS 321</a:t>
            </a:r>
          </a:p>
          <a:p>
            <a:pPr marL="628650" lvl="1" indent="-171450">
              <a:buFont typeface="Arial" panose="020B0604020202020204" pitchFamily="34" charset="0"/>
              <a:buChar char="•"/>
            </a:pPr>
            <a:r>
              <a:rPr lang="en-US" baseline="0" dirty="0" smtClean="0"/>
              <a:t>File I/O knowledge from past CS courses</a:t>
            </a:r>
          </a:p>
          <a:p>
            <a:pPr marL="628650" lvl="1" indent="-171450">
              <a:buFont typeface="Arial" panose="020B0604020202020204" pitchFamily="34" charset="0"/>
              <a:buChar char="•"/>
            </a:pPr>
            <a:r>
              <a:rPr lang="en-US" baseline="0" dirty="0" smtClean="0"/>
              <a:t>PHP knowledge from CS 322</a:t>
            </a:r>
          </a:p>
          <a:p>
            <a:pPr marL="628650" lvl="1" indent="-171450">
              <a:buFont typeface="Arial" panose="020B0604020202020204" pitchFamily="34" charset="0"/>
              <a:buChar char="•"/>
            </a:pPr>
            <a:r>
              <a:rPr lang="en-US" baseline="0" dirty="0" smtClean="0"/>
              <a:t>Web design knowledge from internship with Derek</a:t>
            </a:r>
            <a:endParaRPr lang="en-US" dirty="0"/>
          </a:p>
        </p:txBody>
      </p:sp>
      <p:sp>
        <p:nvSpPr>
          <p:cNvPr id="4" name="Slide Number Placeholder 3"/>
          <p:cNvSpPr>
            <a:spLocks noGrp="1"/>
          </p:cNvSpPr>
          <p:nvPr>
            <p:ph type="sldNum" sz="quarter" idx="10"/>
          </p:nvPr>
        </p:nvSpPr>
        <p:spPr/>
        <p:txBody>
          <a:bodyPr/>
          <a:lstStyle/>
          <a:p>
            <a:fld id="{223B1D91-FB0E-4E57-AEB0-8AF618D76DBC}" type="slidenum">
              <a:rPr lang="en-US" smtClean="0"/>
              <a:t>14</a:t>
            </a:fld>
            <a:endParaRPr lang="en-US"/>
          </a:p>
        </p:txBody>
      </p:sp>
    </p:spTree>
    <p:extLst>
      <p:ext uri="{BB962C8B-B14F-4D97-AF65-F5344CB8AC3E}">
        <p14:creationId xmlns:p14="http://schemas.microsoft.com/office/powerpoint/2010/main" val="3410056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I</a:t>
            </a:r>
            <a:r>
              <a:rPr lang="en-US" baseline="0" dirty="0" smtClean="0"/>
              <a:t> feel very comfortable programming in C++ and it seemed to be a good language for the project solution that I had in mind.</a:t>
            </a:r>
            <a:endParaRPr lang="en-US" dirty="0" smtClean="0"/>
          </a:p>
          <a:p>
            <a:pPr marL="171450" indent="-171450">
              <a:buFont typeface="Arial" pitchFamily="34" charset="0"/>
              <a:buChar char="•"/>
            </a:pPr>
            <a:r>
              <a:rPr lang="en-US" dirty="0" smtClean="0"/>
              <a:t>In</a:t>
            </a:r>
            <a:r>
              <a:rPr lang="en-US" baseline="0" dirty="0" smtClean="0"/>
              <a:t> the earliest stages of the project, I initially wanted to identify “important” words, i.e. words that give the most insight as to the content of the overall text.</a:t>
            </a:r>
          </a:p>
          <a:p>
            <a:pPr marL="171450" indent="-171450">
              <a:buFont typeface="Arial" pitchFamily="34" charset="0"/>
              <a:buChar char="•"/>
            </a:pPr>
            <a:r>
              <a:rPr lang="en-US" baseline="0" dirty="0" smtClean="0"/>
              <a:t>In order </a:t>
            </a:r>
            <a:r>
              <a:rPr lang="en-US" baseline="0" dirty="0" smtClean="0"/>
              <a:t>to </a:t>
            </a:r>
            <a:r>
              <a:rPr lang="en-US" baseline="0" dirty="0" smtClean="0"/>
              <a:t>have a better idea of how the words were being used, I would need to track the context in which they were used</a:t>
            </a:r>
            <a:r>
              <a:rPr lang="en-US" baseline="0" dirty="0" smtClean="0"/>
              <a:t>.</a:t>
            </a:r>
            <a:endParaRPr lang="en-US" baseline="0" dirty="0" smtClean="0"/>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Good data structures would need to be created to contain data, and provide easy lookup of words.</a:t>
            </a:r>
            <a:endParaRPr lang="en-US" baseline="0" dirty="0" smtClean="0"/>
          </a:p>
          <a:p>
            <a:pPr marL="171450" lvl="0" indent="-171450">
              <a:buFont typeface="Arial" pitchFamily="34" charset="0"/>
              <a:buChar char="•"/>
            </a:pPr>
            <a:r>
              <a:rPr lang="en-US" baseline="0" dirty="0" smtClean="0"/>
              <a:t>Finally</a:t>
            </a:r>
            <a:r>
              <a:rPr lang="en-US" baseline="0" dirty="0" smtClean="0"/>
              <a:t>, I decided that, based on my skills (what I knew how to do), the best way to create the interactive visual display of the processed data was to create a webpage.</a:t>
            </a:r>
          </a:p>
          <a:p>
            <a:pPr marL="628650" lvl="1"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223B1D91-FB0E-4E57-AEB0-8AF618D76DBC}" type="slidenum">
              <a:rPr lang="en-US" smtClean="0"/>
              <a:t>3</a:t>
            </a:fld>
            <a:endParaRPr lang="en-US"/>
          </a:p>
        </p:txBody>
      </p:sp>
    </p:spTree>
    <p:extLst>
      <p:ext uri="{BB962C8B-B14F-4D97-AF65-F5344CB8AC3E}">
        <p14:creationId xmlns:p14="http://schemas.microsoft.com/office/powerpoint/2010/main" val="1406037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Before</a:t>
            </a:r>
            <a:r>
              <a:rPr lang="en-US" baseline="0" dirty="0" smtClean="0"/>
              <a:t> any data can be inserted into data structures, </a:t>
            </a:r>
            <a:r>
              <a:rPr lang="en-US" baseline="0" dirty="0" smtClean="0"/>
              <a:t>the data from the input text file needs to be parsed</a:t>
            </a:r>
            <a:endParaRPr lang="en-US" baseline="0" dirty="0" smtClean="0"/>
          </a:p>
          <a:p>
            <a:pPr marL="628650" lvl="1" indent="-171450">
              <a:buFont typeface="Arial" pitchFamily="34" charset="0"/>
              <a:buChar char="•"/>
            </a:pPr>
            <a:r>
              <a:rPr lang="en-US" baseline="0" dirty="0" smtClean="0"/>
              <a:t>Split the input text file into sentences</a:t>
            </a:r>
            <a:endParaRPr lang="en-US" baseline="0" dirty="0" smtClean="0"/>
          </a:p>
          <a:p>
            <a:pPr marL="1085850" lvl="2" indent="-171450">
              <a:buFont typeface="Arial" pitchFamily="34" charset="0"/>
              <a:buChar char="•"/>
            </a:pPr>
            <a:r>
              <a:rPr lang="en-US" baseline="0" dirty="0" smtClean="0"/>
              <a:t>In order to do this, the file is split based on “sentence-ending characters”</a:t>
            </a:r>
          </a:p>
          <a:p>
            <a:pPr marL="1543050" lvl="3" indent="-171450">
              <a:buFont typeface="Arial" pitchFamily="34" charset="0"/>
              <a:buChar char="•"/>
            </a:pPr>
            <a:r>
              <a:rPr lang="en-US" baseline="0" dirty="0" smtClean="0"/>
              <a:t>These are .!?</a:t>
            </a:r>
          </a:p>
          <a:p>
            <a:pPr marL="1543050" lvl="3" indent="-171450">
              <a:buFont typeface="Arial" pitchFamily="34" charset="0"/>
              <a:buChar char="•"/>
            </a:pPr>
            <a:r>
              <a:rPr lang="en-US" baseline="0" dirty="0" smtClean="0"/>
              <a:t>Each sentence will then be written to a line of the sentences file. </a:t>
            </a:r>
            <a:endParaRPr lang="en-US" baseline="0" dirty="0" smtClean="0"/>
          </a:p>
          <a:p>
            <a:pPr marL="628650" lvl="1" indent="-171450">
              <a:buFont typeface="Arial" pitchFamily="34" charset="0"/>
              <a:buChar char="•"/>
            </a:pPr>
            <a:r>
              <a:rPr lang="en-US" baseline="0" dirty="0" smtClean="0"/>
              <a:t>Split each sentence into words, without modifying the sentences file</a:t>
            </a:r>
            <a:endParaRPr lang="en-US" baseline="0" dirty="0" smtClean="0"/>
          </a:p>
          <a:p>
            <a:pPr marL="1085850" lvl="2" indent="-171450">
              <a:buFont typeface="Arial" pitchFamily="34" charset="0"/>
              <a:buChar char="•"/>
            </a:pPr>
            <a:r>
              <a:rPr lang="en-US" baseline="0" dirty="0" smtClean="0"/>
              <a:t>Go through a sentence, one char at a time.</a:t>
            </a:r>
          </a:p>
          <a:p>
            <a:pPr marL="1085850" lvl="2" indent="-171450">
              <a:buFont typeface="Arial" pitchFamily="34" charset="0"/>
              <a:buChar char="•"/>
            </a:pPr>
            <a:r>
              <a:rPr lang="en-US" baseline="0" dirty="0" smtClean="0"/>
              <a:t>A non-alphabetical character signifies the end of a word</a:t>
            </a:r>
          </a:p>
          <a:p>
            <a:pPr marL="1085850" lvl="2" indent="-171450">
              <a:buFont typeface="Arial" pitchFamily="34" charset="0"/>
              <a:buChar char="•"/>
            </a:pPr>
            <a:r>
              <a:rPr lang="en-US" baseline="0" dirty="0" smtClean="0"/>
              <a:t>Word is then added to the main data structure</a:t>
            </a:r>
            <a:endParaRPr lang="en-US" baseline="0" dirty="0" smtClean="0"/>
          </a:p>
          <a:p>
            <a:pPr marL="1085850" lvl="2" indent="-171450">
              <a:buFont typeface="Arial" pitchFamily="34" charset="0"/>
              <a:buChar char="•"/>
            </a:pPr>
            <a:endParaRPr lang="en-US" baseline="0" dirty="0" smtClean="0"/>
          </a:p>
          <a:p>
            <a:pPr marL="171450" indent="-171450">
              <a:buFont typeface="Arial" pitchFamily="34" charset="0"/>
              <a:buChar char="•"/>
            </a:pPr>
            <a:r>
              <a:rPr lang="en-US" dirty="0" smtClean="0"/>
              <a:t>Test runs showed that some words</a:t>
            </a:r>
            <a:r>
              <a:rPr lang="en-US" baseline="0" dirty="0" smtClean="0"/>
              <a:t> would need to be modified before being inserted</a:t>
            </a:r>
          </a:p>
          <a:p>
            <a:pPr marL="628650" lvl="1" indent="-171450">
              <a:buFont typeface="Arial" pitchFamily="34" charset="0"/>
              <a:buChar char="•"/>
            </a:pPr>
            <a:r>
              <a:rPr lang="en-US" baseline="0" dirty="0" smtClean="0"/>
              <a:t>Strengthen the quality of the resulting data</a:t>
            </a:r>
            <a:endParaRPr lang="en-US" baseline="0" dirty="0" smtClean="0"/>
          </a:p>
          <a:p>
            <a:pPr marL="628650" lvl="1" indent="-171450">
              <a:buFont typeface="Arial" pitchFamily="34" charset="0"/>
              <a:buChar char="•"/>
            </a:pPr>
            <a:r>
              <a:rPr lang="en-US" baseline="0" dirty="0" smtClean="0"/>
              <a:t>Abbreviated titles caused sentence fragmentation</a:t>
            </a:r>
          </a:p>
          <a:p>
            <a:pPr marL="1085850" lvl="2" indent="-171450">
              <a:buFont typeface="Arial" pitchFamily="34" charset="0"/>
              <a:buChar char="•"/>
            </a:pPr>
            <a:r>
              <a:rPr lang="en-US" baseline="0" dirty="0" smtClean="0"/>
              <a:t>Tell how you resolved this – checking ends of sentences for titles.</a:t>
            </a:r>
            <a:endParaRPr lang="en-US" baseline="0" dirty="0" smtClean="0"/>
          </a:p>
          <a:p>
            <a:pPr marL="628650" lvl="1" indent="-171450">
              <a:buFont typeface="Arial" pitchFamily="34" charset="0"/>
              <a:buChar char="•"/>
            </a:pPr>
            <a:r>
              <a:rPr lang="en-US" baseline="0" dirty="0" smtClean="0"/>
              <a:t>Match up “root” words. Different forms of a word appear throughout, we want to be able to match them up</a:t>
            </a:r>
          </a:p>
          <a:p>
            <a:pPr marL="1085850" lvl="2" indent="-171450">
              <a:buFont typeface="Arial" pitchFamily="34" charset="0"/>
              <a:buChar char="•"/>
            </a:pPr>
            <a:r>
              <a:rPr lang="en-US" baseline="0" dirty="0" smtClean="0"/>
              <a:t>To get the “root” word, we need to remove suffixes from words</a:t>
            </a:r>
          </a:p>
          <a:p>
            <a:pPr marL="1085850" lvl="2" indent="-171450">
              <a:buFont typeface="Arial" pitchFamily="34" charset="0"/>
              <a:buChar char="•"/>
            </a:pPr>
            <a:r>
              <a:rPr lang="en-US" baseline="0" dirty="0" smtClean="0"/>
              <a:t>Chose to use suffixes such as “-</a:t>
            </a:r>
            <a:r>
              <a:rPr lang="en-US" baseline="0" dirty="0" err="1" smtClean="0"/>
              <a:t>ed</a:t>
            </a:r>
            <a:r>
              <a:rPr lang="en-US" baseline="0" dirty="0" smtClean="0"/>
              <a:t>”, “-</a:t>
            </a:r>
            <a:r>
              <a:rPr lang="en-US" baseline="0" dirty="0" err="1" smtClean="0"/>
              <a:t>ing</a:t>
            </a:r>
            <a:r>
              <a:rPr lang="en-US" baseline="0" dirty="0" smtClean="0"/>
              <a:t>”, etc., since they don’t seem to alter the basic meaning of the word</a:t>
            </a:r>
          </a:p>
          <a:p>
            <a:pPr marL="1543050" lvl="3" indent="-171450">
              <a:buFont typeface="Arial" pitchFamily="34" charset="0"/>
              <a:buChar char="•"/>
            </a:pPr>
            <a:r>
              <a:rPr lang="en-US" baseline="0" dirty="0" smtClean="0"/>
              <a:t>Removing prefixes could change this. EX: “un-” or “re-”</a:t>
            </a:r>
          </a:p>
          <a:p>
            <a:pPr marL="1085850" lvl="2" indent="-171450">
              <a:buFont typeface="Arial" pitchFamily="34" charset="0"/>
              <a:buChar char="•"/>
            </a:pPr>
            <a:r>
              <a:rPr lang="en-US" baseline="0" dirty="0" smtClean="0"/>
              <a:t>This </a:t>
            </a:r>
            <a:r>
              <a:rPr lang="en-US" baseline="0" dirty="0" smtClean="0"/>
              <a:t>can sometimes lead to mistakes, such as in the case where the “root” word does not match up with the word after the suffix is dropped</a:t>
            </a:r>
          </a:p>
          <a:p>
            <a:pPr marL="1543050" lvl="3" indent="-171450">
              <a:buFont typeface="Arial" pitchFamily="34" charset="0"/>
              <a:buChar char="•"/>
            </a:pPr>
            <a:r>
              <a:rPr lang="en-US" baseline="0" dirty="0" smtClean="0"/>
              <a:t>For example, “remove” and “removed</a:t>
            </a:r>
            <a:r>
              <a:rPr lang="en-US" baseline="0" dirty="0" smtClean="0"/>
              <a:t>”.</a:t>
            </a:r>
          </a:p>
          <a:p>
            <a:pPr marL="628650" lvl="1" indent="-171450">
              <a:buFont typeface="Arial" pitchFamily="34" charset="0"/>
              <a:buChar char="•"/>
            </a:pPr>
            <a:r>
              <a:rPr lang="en-US" baseline="0" dirty="0" smtClean="0"/>
              <a:t>There </a:t>
            </a:r>
            <a:r>
              <a:rPr lang="en-US" baseline="0" dirty="0" smtClean="0"/>
              <a:t>are many words that I consider to be “</a:t>
            </a:r>
            <a:r>
              <a:rPr lang="en-US" baseline="0" dirty="0" smtClean="0"/>
              <a:t>useless”</a:t>
            </a:r>
          </a:p>
          <a:p>
            <a:pPr marL="628650" lvl="1" indent="-171450">
              <a:buFont typeface="Arial" pitchFamily="34" charset="0"/>
              <a:buChar char="•"/>
            </a:pPr>
            <a:r>
              <a:rPr lang="en-US" baseline="0" dirty="0" smtClean="0"/>
              <a:t>Compare word against </a:t>
            </a:r>
            <a:r>
              <a:rPr lang="en-US" baseline="0" dirty="0" smtClean="0"/>
              <a:t>list of “ignored” words </a:t>
            </a:r>
            <a:r>
              <a:rPr lang="en-US" baseline="0" dirty="0" smtClean="0"/>
              <a:t>prior to insertion in to data structures</a:t>
            </a:r>
            <a:endParaRPr lang="en-US" baseline="0" dirty="0" smtClean="0"/>
          </a:p>
          <a:p>
            <a:pPr marL="1085850" lvl="2" indent="-171450">
              <a:buFont typeface="Arial" pitchFamily="34" charset="0"/>
              <a:buChar char="•"/>
            </a:pPr>
            <a:r>
              <a:rPr lang="en-US" baseline="0" dirty="0" smtClean="0"/>
              <a:t>Thanks to Mike </a:t>
            </a:r>
            <a:r>
              <a:rPr lang="en-US" baseline="0" dirty="0" err="1" smtClean="0"/>
              <a:t>Klosiewski</a:t>
            </a:r>
            <a:r>
              <a:rPr lang="en-US" baseline="0" dirty="0" smtClean="0"/>
              <a:t> 2013 project </a:t>
            </a:r>
            <a:r>
              <a:rPr lang="en-US" baseline="0" dirty="0" smtClean="0"/>
              <a:t>for the list of ignored </a:t>
            </a:r>
            <a:r>
              <a:rPr lang="en-US" baseline="0" dirty="0" smtClean="0"/>
              <a:t>words – “excluded” words.</a:t>
            </a:r>
            <a:endParaRPr lang="en-US" baseline="0" dirty="0" smtClean="0"/>
          </a:p>
          <a:p>
            <a:endParaRPr lang="en-US" dirty="0" smtClean="0"/>
          </a:p>
          <a:p>
            <a:pPr marL="171450" lvl="0" indent="-171450">
              <a:buFont typeface="Arial" pitchFamily="34" charset="0"/>
              <a:buChar char="•"/>
            </a:pPr>
            <a:endParaRPr lang="en-US" baseline="0" dirty="0" smtClean="0"/>
          </a:p>
          <a:p>
            <a:pPr marL="1085850" lvl="2" indent="-171450">
              <a:buFont typeface="Arial" pitchFamily="34" charset="0"/>
              <a:buChar char="•"/>
            </a:pPr>
            <a:endParaRPr lang="en-US" baseline="0" dirty="0" smtClean="0"/>
          </a:p>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223B1D91-FB0E-4E57-AEB0-8AF618D76DBC}" type="slidenum">
              <a:rPr lang="en-US" smtClean="0"/>
              <a:t>4</a:t>
            </a:fld>
            <a:endParaRPr lang="en-US"/>
          </a:p>
        </p:txBody>
      </p:sp>
    </p:spTree>
    <p:extLst>
      <p:ext uri="{BB962C8B-B14F-4D97-AF65-F5344CB8AC3E}">
        <p14:creationId xmlns:p14="http://schemas.microsoft.com/office/powerpoint/2010/main" val="23370491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drawing of the main data structures used in my C++ application.</a:t>
            </a:r>
          </a:p>
          <a:p>
            <a:pPr marL="171450" indent="-171450">
              <a:buFont typeface="Arial" pitchFamily="34" charset="0"/>
              <a:buChar char="•"/>
            </a:pPr>
            <a:r>
              <a:rPr lang="en-US" dirty="0" smtClean="0"/>
              <a:t>The Hash is a hash-table class that I created.</a:t>
            </a:r>
            <a:endParaRPr lang="en-US" baseline="0" dirty="0" smtClean="0"/>
          </a:p>
          <a:p>
            <a:pPr marL="628650" lvl="1" indent="-171450">
              <a:buFont typeface="Arial" pitchFamily="34" charset="0"/>
              <a:buChar char="•"/>
            </a:pPr>
            <a:r>
              <a:rPr lang="en-US" baseline="0" dirty="0" smtClean="0"/>
              <a:t>Each index of the Hash points to a dynamic Word array.</a:t>
            </a:r>
          </a:p>
          <a:p>
            <a:pPr marL="628650" lvl="1" indent="-171450">
              <a:buFont typeface="Arial" pitchFamily="34" charset="0"/>
              <a:buChar char="•"/>
            </a:pPr>
            <a:r>
              <a:rPr lang="en-US" baseline="0" dirty="0" smtClean="0"/>
              <a:t>Each Word has an “Appearances” pointer, which points to a dynamic integer array of line #s.</a:t>
            </a:r>
          </a:p>
          <a:p>
            <a:pPr marL="1085850" lvl="2" indent="-171450">
              <a:buFont typeface="Arial" pitchFamily="34" charset="0"/>
              <a:buChar char="•"/>
            </a:pPr>
            <a:r>
              <a:rPr lang="en-US" baseline="0" dirty="0" smtClean="0"/>
              <a:t>These line #s represent lines in the sentences file</a:t>
            </a:r>
          </a:p>
          <a:p>
            <a:pPr marL="171450" lvl="0" indent="-171450">
              <a:buFont typeface="Arial" pitchFamily="34" charset="0"/>
              <a:buChar char="•"/>
            </a:pPr>
            <a:r>
              <a:rPr lang="en-US" baseline="0" dirty="0" smtClean="0"/>
              <a:t>The sentences file contains each of the sentences from the original input file, one per line.</a:t>
            </a:r>
          </a:p>
          <a:p>
            <a:pPr marL="628650" lvl="1" indent="-171450">
              <a:buFont typeface="Arial" pitchFamily="34" charset="0"/>
              <a:buChar char="•"/>
            </a:pPr>
            <a:r>
              <a:rPr lang="en-US" baseline="0" dirty="0" smtClean="0"/>
              <a:t>Thus, the line #s stored in the various Appearances arrays correspond to sentences in the sentences file</a:t>
            </a:r>
          </a:p>
          <a:p>
            <a:pPr marL="628650" lvl="1" indent="-171450">
              <a:buFont typeface="Arial" pitchFamily="34" charset="0"/>
              <a:buChar char="•"/>
            </a:pPr>
            <a:r>
              <a:rPr lang="en-US" baseline="0" dirty="0" smtClean="0"/>
              <a:t>This is how the program tracks the sentences in which each word appears. Each Word essentially has an array listing the numbers of the sentences in which it appears</a:t>
            </a:r>
          </a:p>
          <a:p>
            <a:pPr marL="171450" lvl="0" indent="-171450">
              <a:buFont typeface="Arial" pitchFamily="34" charset="0"/>
              <a:buChar char="•"/>
            </a:pPr>
            <a:r>
              <a:rPr lang="en-US" baseline="0" dirty="0" smtClean="0"/>
              <a:t>Collision resolution – add word to the end of array, don’t need to find empty index</a:t>
            </a:r>
            <a:endParaRPr lang="en-US" baseline="0" dirty="0" smtClean="0"/>
          </a:p>
          <a:p>
            <a:pPr marL="628650" lvl="1" indent="-171450">
              <a:buFont typeface="Arial" pitchFamily="34" charset="0"/>
              <a:buChar char="•"/>
            </a:pPr>
            <a:r>
              <a:rPr lang="en-US" baseline="0" dirty="0" smtClean="0"/>
              <a:t>The use of dynamic arrays (“chaining”) allows for the hash size to be roughly equal to the expected word count</a:t>
            </a:r>
            <a:endParaRPr lang="en-US" baseline="0" dirty="0" smtClean="0"/>
          </a:p>
          <a:p>
            <a:pPr marL="1085850" lvl="2" indent="-171450">
              <a:buFont typeface="Arial" pitchFamily="34" charset="0"/>
              <a:buChar char="•"/>
            </a:pPr>
            <a:r>
              <a:rPr lang="en-US" baseline="0" dirty="0" smtClean="0"/>
              <a:t>Estimated </a:t>
            </a:r>
            <a:r>
              <a:rPr lang="en-US" baseline="0" dirty="0" smtClean="0"/>
              <a:t>word </a:t>
            </a:r>
            <a:r>
              <a:rPr lang="en-US" baseline="0" dirty="0" smtClean="0"/>
              <a:t>count </a:t>
            </a:r>
            <a:r>
              <a:rPr lang="en-US" baseline="0" dirty="0" smtClean="0"/>
              <a:t>based on the size of the file (in bytes) and the average length of a word in the English language (in chars</a:t>
            </a:r>
            <a:r>
              <a:rPr lang="en-US" baseline="0" dirty="0" smtClean="0"/>
              <a:t>).</a:t>
            </a:r>
          </a:p>
          <a:p>
            <a:pPr marL="1085850" marR="0" lvl="2"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Using a prime number for the size of the Hash helps to achieve a better distribution of items throughout.</a:t>
            </a:r>
            <a:endParaRPr lang="en-US" baseline="0" dirty="0" smtClean="0"/>
          </a:p>
          <a:p>
            <a:pPr marL="1085850" lvl="2" indent="-171450">
              <a:buFont typeface="Arial" pitchFamily="34" charset="0"/>
              <a:buChar char="•"/>
            </a:pPr>
            <a:r>
              <a:rPr lang="en-US" baseline="0" dirty="0" smtClean="0"/>
              <a:t>Found </a:t>
            </a:r>
            <a:r>
              <a:rPr lang="en-US" baseline="0" dirty="0" smtClean="0"/>
              <a:t>the closest prime </a:t>
            </a:r>
            <a:r>
              <a:rPr lang="en-US" baseline="0" dirty="0" smtClean="0"/>
              <a:t># </a:t>
            </a:r>
            <a:r>
              <a:rPr lang="en-US" baseline="0" dirty="0" smtClean="0"/>
              <a:t>&gt;= the estimated word count</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223B1D91-FB0E-4E57-AEB0-8AF618D76DBC}" type="slidenum">
              <a:rPr lang="en-US" smtClean="0"/>
              <a:t>5</a:t>
            </a:fld>
            <a:endParaRPr lang="en-US"/>
          </a:p>
        </p:txBody>
      </p:sp>
    </p:spTree>
    <p:extLst>
      <p:ext uri="{BB962C8B-B14F-4D97-AF65-F5344CB8AC3E}">
        <p14:creationId xmlns:p14="http://schemas.microsoft.com/office/powerpoint/2010/main" val="18603878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Determining the “top” words,</a:t>
            </a:r>
            <a:r>
              <a:rPr lang="en-US" baseline="0" dirty="0" smtClean="0"/>
              <a:t> or the words that occur the most throughout</a:t>
            </a:r>
          </a:p>
          <a:p>
            <a:pPr marL="628650" lvl="1" indent="-171450">
              <a:buFont typeface="Arial" pitchFamily="34" charset="0"/>
              <a:buChar char="•"/>
            </a:pPr>
            <a:r>
              <a:rPr lang="en-US" baseline="0" dirty="0" smtClean="0"/>
              <a:t>Use 2 parallel arrays – one with all words – one with appearance counts</a:t>
            </a:r>
            <a:endParaRPr lang="en-US" baseline="0" dirty="0" smtClean="0"/>
          </a:p>
          <a:p>
            <a:pPr marL="628650" lvl="1" indent="-171450">
              <a:buFont typeface="Arial" pitchFamily="34" charset="0"/>
              <a:buChar char="•"/>
            </a:pPr>
            <a:r>
              <a:rPr lang="en-US" baseline="0" dirty="0" smtClean="0"/>
              <a:t>Using </a:t>
            </a:r>
            <a:r>
              <a:rPr lang="en-US" baseline="0" dirty="0" err="1" smtClean="0"/>
              <a:t>QuickSort</a:t>
            </a:r>
            <a:r>
              <a:rPr lang="en-US" baseline="0" dirty="0" smtClean="0"/>
              <a:t>, </a:t>
            </a:r>
            <a:r>
              <a:rPr lang="en-US" baseline="0" dirty="0" smtClean="0"/>
              <a:t>the words and counts will </a:t>
            </a:r>
            <a:r>
              <a:rPr lang="en-US" baseline="0" dirty="0" smtClean="0"/>
              <a:t>be sorted in descending </a:t>
            </a:r>
            <a:r>
              <a:rPr lang="en-US" baseline="0" dirty="0" smtClean="0"/>
              <a:t>order, based upon the counts</a:t>
            </a:r>
          </a:p>
          <a:p>
            <a:pPr marL="1085850" lvl="2" indent="-171450">
              <a:buFont typeface="Arial" pitchFamily="34" charset="0"/>
              <a:buChar char="•"/>
            </a:pPr>
            <a:r>
              <a:rPr lang="en-US" baseline="0" dirty="0" err="1" smtClean="0"/>
              <a:t>QuickSort</a:t>
            </a:r>
            <a:r>
              <a:rPr lang="en-US" baseline="0" dirty="0" smtClean="0"/>
              <a:t> chosen for it O(</a:t>
            </a:r>
            <a:r>
              <a:rPr lang="en-US" baseline="0" dirty="0" err="1" smtClean="0"/>
              <a:t>nlogn</a:t>
            </a:r>
            <a:r>
              <a:rPr lang="en-US" baseline="0" dirty="0" smtClean="0"/>
              <a:t>) average runtime. O(</a:t>
            </a:r>
            <a:r>
              <a:rPr lang="en-US" baseline="0" dirty="0" err="1" smtClean="0"/>
              <a:t>nlogn</a:t>
            </a:r>
            <a:r>
              <a:rPr lang="en-US" baseline="0" dirty="0" smtClean="0"/>
              <a:t>) comparisons to complete sort of n items</a:t>
            </a:r>
          </a:p>
          <a:p>
            <a:pPr marL="628650" lvl="1" indent="-171450">
              <a:buFont typeface="Arial" pitchFamily="34" charset="0"/>
              <a:buChar char="•"/>
            </a:pPr>
            <a:r>
              <a:rPr lang="en-US" baseline="0" dirty="0" smtClean="0"/>
              <a:t>A </a:t>
            </a:r>
            <a:r>
              <a:rPr lang="en-US" baseline="0" dirty="0" smtClean="0"/>
              <a:t>global variable controls the number of “top words” that the user wants to be conveyed to the webpage.</a:t>
            </a:r>
          </a:p>
          <a:p>
            <a:pPr marL="0" lvl="0" indent="0">
              <a:buFont typeface="Arial" pitchFamily="34" charset="0"/>
              <a:buNone/>
            </a:pPr>
            <a:endParaRPr lang="en-US" baseline="0" dirty="0" smtClean="0"/>
          </a:p>
          <a:p>
            <a:pPr marL="0" lvl="0" indent="0">
              <a:buFont typeface="Arial" pitchFamily="34" charset="0"/>
              <a:buNone/>
            </a:pPr>
            <a:r>
              <a:rPr lang="en-US" baseline="0" dirty="0" smtClean="0"/>
              <a:t>Once the words have been sorted, the results can be written to a text file that will be read by the webpage</a:t>
            </a:r>
          </a:p>
          <a:p>
            <a:pPr marL="628650" lvl="1" indent="-171450">
              <a:buFont typeface="Arial" pitchFamily="34" charset="0"/>
              <a:buChar char="•"/>
            </a:pPr>
            <a:r>
              <a:rPr lang="en-US" baseline="0" dirty="0" smtClean="0"/>
              <a:t>The top words (I am using 5) are then written to a text file, along with the contents of their “Appearance” arrays. This way, the webpage will be able to display the words along with the sentences in which they appear.</a:t>
            </a:r>
          </a:p>
          <a:p>
            <a:pPr marL="628650" lvl="1" indent="-171450">
              <a:buFont typeface="Arial" pitchFamily="34" charset="0"/>
              <a:buChar char="•"/>
            </a:pPr>
            <a:r>
              <a:rPr lang="en-US" baseline="0" dirty="0" smtClean="0"/>
              <a:t>As of now, all of the sentences from the sentences file are also being written to this new text file. This could also be accomplished by sending the sentences file to the webpage.</a:t>
            </a:r>
          </a:p>
          <a:p>
            <a:pPr marL="628650" lvl="1"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223B1D91-FB0E-4E57-AEB0-8AF618D76DBC}" type="slidenum">
              <a:rPr lang="en-US" smtClean="0"/>
              <a:t>6</a:t>
            </a:fld>
            <a:endParaRPr lang="en-US"/>
          </a:p>
        </p:txBody>
      </p:sp>
    </p:spTree>
    <p:extLst>
      <p:ext uri="{BB962C8B-B14F-4D97-AF65-F5344CB8AC3E}">
        <p14:creationId xmlns:p14="http://schemas.microsoft.com/office/powerpoint/2010/main" val="28064284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Now I’d like to run through a quick</a:t>
            </a:r>
            <a:r>
              <a:rPr lang="en-US" baseline="0" dirty="0" smtClean="0"/>
              <a:t> example with some simple data.</a:t>
            </a:r>
            <a:endParaRPr lang="en-US" dirty="0" smtClean="0"/>
          </a:p>
          <a:p>
            <a:pPr marL="171450" indent="-171450">
              <a:buFont typeface="Arial" panose="020B0604020202020204" pitchFamily="34" charset="0"/>
              <a:buChar char="•"/>
            </a:pPr>
            <a:r>
              <a:rPr lang="en-US" dirty="0" smtClean="0"/>
              <a:t>Here is a diagram showing how data from the input file is stored in the sentences file.</a:t>
            </a:r>
            <a:endParaRPr lang="en-US" dirty="0"/>
          </a:p>
        </p:txBody>
      </p:sp>
      <p:sp>
        <p:nvSpPr>
          <p:cNvPr id="4" name="Slide Number Placeholder 3"/>
          <p:cNvSpPr>
            <a:spLocks noGrp="1"/>
          </p:cNvSpPr>
          <p:nvPr>
            <p:ph type="sldNum" sz="quarter" idx="10"/>
          </p:nvPr>
        </p:nvSpPr>
        <p:spPr/>
        <p:txBody>
          <a:bodyPr/>
          <a:lstStyle/>
          <a:p>
            <a:fld id="{223B1D91-FB0E-4E57-AEB0-8AF618D76DBC}" type="slidenum">
              <a:rPr lang="en-US" smtClean="0"/>
              <a:t>7</a:t>
            </a:fld>
            <a:endParaRPr lang="en-US"/>
          </a:p>
        </p:txBody>
      </p:sp>
    </p:spTree>
    <p:extLst>
      <p:ext uri="{BB962C8B-B14F-4D97-AF65-F5344CB8AC3E}">
        <p14:creationId xmlns:p14="http://schemas.microsoft.com/office/powerpoint/2010/main" val="518847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This slide shows how</a:t>
            </a:r>
            <a:r>
              <a:rPr lang="en-US" baseline="0" dirty="0" smtClean="0"/>
              <a:t> data is inserted and stored in the data structures.  </a:t>
            </a:r>
          </a:p>
          <a:p>
            <a:pPr marL="171450" indent="-171450">
              <a:buFont typeface="Arial" panose="020B0604020202020204" pitchFamily="34" charset="0"/>
              <a:buChar char="•"/>
            </a:pPr>
            <a:r>
              <a:rPr lang="en-US" baseline="0" dirty="0" smtClean="0"/>
              <a:t>I wanted to be able to fit the diagram on the slide, so I didn’t insert all of the words from the text file. </a:t>
            </a:r>
          </a:p>
          <a:p>
            <a:pPr marL="171450" indent="-171450">
              <a:buFont typeface="Arial" panose="020B0604020202020204" pitchFamily="34" charset="0"/>
              <a:buChar char="•"/>
            </a:pPr>
            <a:r>
              <a:rPr lang="en-US" baseline="0" dirty="0" smtClean="0"/>
              <a:t>The words left out were “two” and “three”. </a:t>
            </a:r>
          </a:p>
          <a:p>
            <a:pPr marL="171450" indent="-171450">
              <a:buFont typeface="Arial" panose="020B0604020202020204" pitchFamily="34" charset="0"/>
              <a:buChar char="•"/>
            </a:pPr>
            <a:r>
              <a:rPr lang="en-US" baseline="0" dirty="0" smtClean="0"/>
              <a:t>Also, be aware that the hash table indices were chosen just to show how the structure works, rather than on actual calculated values.</a:t>
            </a:r>
            <a:endParaRPr lang="en-US" dirty="0"/>
          </a:p>
        </p:txBody>
      </p:sp>
      <p:sp>
        <p:nvSpPr>
          <p:cNvPr id="4" name="Slide Number Placeholder 3"/>
          <p:cNvSpPr>
            <a:spLocks noGrp="1"/>
          </p:cNvSpPr>
          <p:nvPr>
            <p:ph type="sldNum" sz="quarter" idx="10"/>
          </p:nvPr>
        </p:nvSpPr>
        <p:spPr/>
        <p:txBody>
          <a:bodyPr/>
          <a:lstStyle/>
          <a:p>
            <a:fld id="{223B1D91-FB0E-4E57-AEB0-8AF618D76DBC}" type="slidenum">
              <a:rPr lang="en-US" smtClean="0"/>
              <a:t>8</a:t>
            </a:fld>
            <a:endParaRPr lang="en-US"/>
          </a:p>
        </p:txBody>
      </p:sp>
    </p:spTree>
    <p:extLst>
      <p:ext uri="{BB962C8B-B14F-4D97-AF65-F5344CB8AC3E}">
        <p14:creationId xmlns:p14="http://schemas.microsoft.com/office/powerpoint/2010/main" val="39695144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all of the data has been</a:t>
            </a:r>
            <a:r>
              <a:rPr lang="en-US" baseline="0" dirty="0" smtClean="0"/>
              <a:t> written to the new text file, an FTP client can be used to upload the file to a PHP-interpreting server where the webpage’s PHP, HTML, CSS, and JavaScript files are stored</a:t>
            </a:r>
          </a:p>
          <a:p>
            <a:endParaRPr lang="en-US" baseline="0" dirty="0" smtClean="0"/>
          </a:p>
          <a:p>
            <a:pPr marL="628650" lvl="1" indent="-171450">
              <a:buFont typeface="Arial" pitchFamily="34" charset="0"/>
              <a:buChar char="•"/>
            </a:pPr>
            <a:r>
              <a:rPr lang="en-US" baseline="0" dirty="0" smtClean="0"/>
              <a:t>The PHP file will then read the data from the text file and store it in arrays.</a:t>
            </a:r>
          </a:p>
          <a:p>
            <a:pPr marL="628650" lvl="1" indent="-171450">
              <a:buFont typeface="Arial" pitchFamily="34" charset="0"/>
              <a:buChar char="•"/>
            </a:pPr>
            <a:r>
              <a:rPr lang="en-US" baseline="0" dirty="0" smtClean="0"/>
              <a:t>This data is then inserted into the various </a:t>
            </a:r>
            <a:r>
              <a:rPr lang="en-US" baseline="0" dirty="0" err="1" smtClean="0"/>
              <a:t>divs</a:t>
            </a:r>
            <a:r>
              <a:rPr lang="en-US" baseline="0" dirty="0" smtClean="0"/>
              <a:t> and headers on the page.</a:t>
            </a:r>
          </a:p>
          <a:p>
            <a:pPr marL="628650" lvl="1" indent="-171450">
              <a:buFont typeface="Arial" pitchFamily="34" charset="0"/>
              <a:buChar char="•"/>
            </a:pPr>
            <a:r>
              <a:rPr lang="en-US" baseline="0" dirty="0" smtClean="0"/>
              <a:t>The N top words are displayed along the left side</a:t>
            </a:r>
          </a:p>
          <a:p>
            <a:pPr marL="1085850" lvl="2" indent="-171450">
              <a:buFont typeface="Arial" pitchFamily="34" charset="0"/>
              <a:buChar char="•"/>
            </a:pPr>
            <a:r>
              <a:rPr lang="en-US" baseline="0" dirty="0" smtClean="0"/>
              <a:t>The size of the words indicate the frequencies of their use. Biggest -&gt; smallest</a:t>
            </a:r>
          </a:p>
          <a:p>
            <a:pPr marL="1085850" lvl="2" indent="-171450">
              <a:buFont typeface="Arial" pitchFamily="34" charset="0"/>
              <a:buChar char="•"/>
            </a:pPr>
            <a:r>
              <a:rPr lang="en-US" baseline="0" dirty="0" smtClean="0"/>
              <a:t>Each word can be clicked to reveal a maximum of 10 of the sentences in which the word was found</a:t>
            </a:r>
          </a:p>
          <a:p>
            <a:pPr marL="1085850" lvl="2" indent="-171450">
              <a:buFont typeface="Arial" pitchFamily="34" charset="0"/>
              <a:buChar char="•"/>
            </a:pPr>
            <a:r>
              <a:rPr lang="en-US" baseline="0" dirty="0" smtClean="0"/>
              <a:t>For words that appeared in &gt; 10 sentences, a random sample of 10 appearances is chosen upon page load</a:t>
            </a:r>
          </a:p>
          <a:p>
            <a:pPr marL="628650" lvl="1"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223B1D91-FB0E-4E57-AEB0-8AF618D76DBC}" type="slidenum">
              <a:rPr lang="en-US" smtClean="0"/>
              <a:t>9</a:t>
            </a:fld>
            <a:endParaRPr lang="en-US"/>
          </a:p>
        </p:txBody>
      </p:sp>
    </p:spTree>
    <p:extLst>
      <p:ext uri="{BB962C8B-B14F-4D97-AF65-F5344CB8AC3E}">
        <p14:creationId xmlns:p14="http://schemas.microsoft.com/office/powerpoint/2010/main" val="12567521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Some things I would have liked to include in</a:t>
            </a:r>
            <a:r>
              <a:rPr lang="en-US" baseline="0" dirty="0" smtClean="0"/>
              <a:t> the project</a:t>
            </a:r>
          </a:p>
          <a:p>
            <a:pPr marL="628650" lvl="1" indent="-171450">
              <a:buFont typeface="Arial" panose="020B0604020202020204" pitchFamily="34" charset="0"/>
              <a:buChar char="•"/>
            </a:pPr>
            <a:r>
              <a:rPr lang="en-US" baseline="0" dirty="0" smtClean="0"/>
              <a:t>Generation of random samples on webpage</a:t>
            </a:r>
          </a:p>
          <a:p>
            <a:pPr marL="628650" lvl="1" indent="-171450">
              <a:buFont typeface="Arial" panose="020B0604020202020204" pitchFamily="34" charset="0"/>
              <a:buChar char="•"/>
            </a:pPr>
            <a:r>
              <a:rPr lang="en-US" baseline="0" dirty="0" smtClean="0"/>
              <a:t>Weird characters found in copied text</a:t>
            </a:r>
          </a:p>
          <a:p>
            <a:pPr marL="1085850" lvl="2" indent="-171450">
              <a:buFont typeface="Arial" panose="020B0604020202020204" pitchFamily="34" charset="0"/>
              <a:buChar char="•"/>
            </a:pPr>
            <a:r>
              <a:rPr lang="en-US" baseline="0" dirty="0" smtClean="0"/>
              <a:t>Fragment sentence</a:t>
            </a:r>
            <a:endParaRPr lang="en-US" dirty="0"/>
          </a:p>
        </p:txBody>
      </p:sp>
      <p:sp>
        <p:nvSpPr>
          <p:cNvPr id="4" name="Slide Number Placeholder 3"/>
          <p:cNvSpPr>
            <a:spLocks noGrp="1"/>
          </p:cNvSpPr>
          <p:nvPr>
            <p:ph type="sldNum" sz="quarter" idx="10"/>
          </p:nvPr>
        </p:nvSpPr>
        <p:spPr/>
        <p:txBody>
          <a:bodyPr/>
          <a:lstStyle/>
          <a:p>
            <a:fld id="{223B1D91-FB0E-4E57-AEB0-8AF618D76DBC}" type="slidenum">
              <a:rPr lang="en-US" smtClean="0"/>
              <a:t>10</a:t>
            </a:fld>
            <a:endParaRPr lang="en-US"/>
          </a:p>
        </p:txBody>
      </p:sp>
    </p:spTree>
    <p:extLst>
      <p:ext uri="{BB962C8B-B14F-4D97-AF65-F5344CB8AC3E}">
        <p14:creationId xmlns:p14="http://schemas.microsoft.com/office/powerpoint/2010/main" val="1553418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B02C678-4B77-4F65-9BE3-91DC803960C3}" type="datetimeFigureOut">
              <a:rPr lang="en-US" smtClean="0"/>
              <a:t>4/30/2014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CB7D9E-0713-4B98-ADB3-AF775577D6B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02C678-4B77-4F65-9BE3-91DC803960C3}" type="datetimeFigureOut">
              <a:rPr lang="en-US" smtClean="0"/>
              <a:t>4/30/2014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CB7D9E-0713-4B98-ADB3-AF775577D6B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02C678-4B77-4F65-9BE3-91DC803960C3}" type="datetimeFigureOut">
              <a:rPr lang="en-US" smtClean="0"/>
              <a:t>4/30/2014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CB7D9E-0713-4B98-ADB3-AF775577D6B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02C678-4B77-4F65-9BE3-91DC803960C3}" type="datetimeFigureOut">
              <a:rPr lang="en-US" smtClean="0"/>
              <a:t>4/30/2014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CB7D9E-0713-4B98-ADB3-AF775577D6B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02C678-4B77-4F65-9BE3-91DC803960C3}" type="datetimeFigureOut">
              <a:rPr lang="en-US" smtClean="0"/>
              <a:t>4/30/2014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CB7D9E-0713-4B98-ADB3-AF775577D6B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B02C678-4B77-4F65-9BE3-91DC803960C3}" type="datetimeFigureOut">
              <a:rPr lang="en-US" smtClean="0"/>
              <a:t>4/30/2014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CB7D9E-0713-4B98-ADB3-AF775577D6B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02C678-4B77-4F65-9BE3-91DC803960C3}" type="datetimeFigureOut">
              <a:rPr lang="en-US" smtClean="0"/>
              <a:t>4/30/2014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CB7D9E-0713-4B98-ADB3-AF775577D6B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02C678-4B77-4F65-9BE3-91DC803960C3}" type="datetimeFigureOut">
              <a:rPr lang="en-US" smtClean="0"/>
              <a:t>4/30/2014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CB7D9E-0713-4B98-ADB3-AF775577D6B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02C678-4B77-4F65-9BE3-91DC803960C3}" type="datetimeFigureOut">
              <a:rPr lang="en-US" smtClean="0"/>
              <a:t>4/30/2014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CB7D9E-0713-4B98-ADB3-AF775577D6B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02C678-4B77-4F65-9BE3-91DC803960C3}" type="datetimeFigureOut">
              <a:rPr lang="en-US" smtClean="0"/>
              <a:t>4/30/2014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CB7D9E-0713-4B98-ADB3-AF775577D6B5}"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7B02C678-4B77-4F65-9BE3-91DC803960C3}" type="datetimeFigureOut">
              <a:rPr lang="en-US" smtClean="0"/>
              <a:t>4/30/2014</a:t>
            </a:fld>
            <a:endParaRPr lang="en-US"/>
          </a:p>
        </p:txBody>
      </p:sp>
      <p:sp>
        <p:nvSpPr>
          <p:cNvPr id="9" name="Slide Number Placeholder 8"/>
          <p:cNvSpPr>
            <a:spLocks noGrp="1"/>
          </p:cNvSpPr>
          <p:nvPr>
            <p:ph type="sldNum" sz="quarter" idx="11"/>
          </p:nvPr>
        </p:nvSpPr>
        <p:spPr/>
        <p:txBody>
          <a:bodyPr/>
          <a:lstStyle/>
          <a:p>
            <a:fld id="{7ACB7D9E-0713-4B98-ADB3-AF775577D6B5}"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ACB7D9E-0713-4B98-ADB3-AF775577D6B5}"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7B02C678-4B77-4F65-9BE3-91DC803960C3}" type="datetimeFigureOut">
              <a:rPr lang="en-US" smtClean="0"/>
              <a:t>4/30/2014</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Visualizing Text	</a:t>
            </a:r>
            <a:endParaRPr lang="en-US" dirty="0"/>
          </a:p>
        </p:txBody>
      </p:sp>
      <p:sp>
        <p:nvSpPr>
          <p:cNvPr id="3" name="Subtitle 2"/>
          <p:cNvSpPr>
            <a:spLocks noGrp="1"/>
          </p:cNvSpPr>
          <p:nvPr>
            <p:ph type="subTitle" idx="1"/>
          </p:nvPr>
        </p:nvSpPr>
        <p:spPr/>
        <p:txBody>
          <a:bodyPr/>
          <a:lstStyle/>
          <a:p>
            <a:r>
              <a:rPr lang="en-US" dirty="0" smtClean="0"/>
              <a:t>David Ferris – CS 460 – 5/1/14</a:t>
            </a:r>
            <a:endParaRPr lang="en-US" dirty="0"/>
          </a:p>
        </p:txBody>
      </p:sp>
    </p:spTree>
    <p:extLst>
      <p:ext uri="{BB962C8B-B14F-4D97-AF65-F5344CB8AC3E}">
        <p14:creationId xmlns:p14="http://schemas.microsoft.com/office/powerpoint/2010/main" val="550994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I Didn’t Accomplish</a:t>
            </a:r>
            <a:endParaRPr lang="en-US" dirty="0"/>
          </a:p>
        </p:txBody>
      </p:sp>
      <p:sp>
        <p:nvSpPr>
          <p:cNvPr id="3" name="Content Placeholder 2"/>
          <p:cNvSpPr>
            <a:spLocks noGrp="1"/>
          </p:cNvSpPr>
          <p:nvPr>
            <p:ph idx="1"/>
          </p:nvPr>
        </p:nvSpPr>
        <p:spPr/>
        <p:txBody>
          <a:bodyPr/>
          <a:lstStyle/>
          <a:p>
            <a:r>
              <a:rPr lang="en-US" dirty="0" smtClean="0"/>
              <a:t>Incorporation of color into data visualization</a:t>
            </a:r>
          </a:p>
          <a:p>
            <a:r>
              <a:rPr lang="en-US" dirty="0" smtClean="0"/>
              <a:t>Words appearing in &gt; 10 sentences, generate new set upon click</a:t>
            </a:r>
          </a:p>
          <a:p>
            <a:r>
              <a:rPr lang="en-US" dirty="0" smtClean="0"/>
              <a:t>Certain characters not in 0-255 </a:t>
            </a:r>
            <a:r>
              <a:rPr lang="en-US" dirty="0" err="1" smtClean="0"/>
              <a:t>ascii</a:t>
            </a:r>
            <a:r>
              <a:rPr lang="en-US" dirty="0" smtClean="0"/>
              <a:t> range cause problems</a:t>
            </a:r>
          </a:p>
          <a:p>
            <a:pPr lvl="1"/>
            <a:r>
              <a:rPr lang="en-US" dirty="0" smtClean="0"/>
              <a:t>Characters from other languages</a:t>
            </a:r>
          </a:p>
          <a:p>
            <a:pPr lvl="1"/>
            <a:r>
              <a:rPr lang="en-US" dirty="0" smtClean="0"/>
              <a:t>Styled punctuation from websites</a:t>
            </a:r>
          </a:p>
        </p:txBody>
      </p:sp>
    </p:spTree>
    <p:extLst>
      <p:ext uri="{BB962C8B-B14F-4D97-AF65-F5344CB8AC3E}">
        <p14:creationId xmlns:p14="http://schemas.microsoft.com/office/powerpoint/2010/main" val="2814437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p:txBody>
          <a:bodyPr/>
          <a:lstStyle/>
          <a:p>
            <a:r>
              <a:rPr lang="en-US" dirty="0" smtClean="0"/>
              <a:t>Early focus on data structures</a:t>
            </a:r>
          </a:p>
          <a:p>
            <a:pPr lvl="1"/>
            <a:r>
              <a:rPr lang="en-US" dirty="0" smtClean="0"/>
              <a:t>Everything else built around these</a:t>
            </a:r>
          </a:p>
          <a:p>
            <a:pPr lvl="1"/>
            <a:r>
              <a:rPr lang="en-US" dirty="0" smtClean="0"/>
              <a:t>One new function at a time</a:t>
            </a:r>
          </a:p>
          <a:p>
            <a:r>
              <a:rPr lang="en-US" dirty="0" smtClean="0"/>
              <a:t>Sample input files</a:t>
            </a:r>
          </a:p>
          <a:p>
            <a:pPr lvl="1"/>
            <a:r>
              <a:rPr lang="en-US" dirty="0" smtClean="0"/>
              <a:t>Short</a:t>
            </a:r>
            <a:r>
              <a:rPr lang="en-US" dirty="0" smtClean="0"/>
              <a:t>, typed text files</a:t>
            </a:r>
          </a:p>
          <a:p>
            <a:pPr lvl="2"/>
            <a:r>
              <a:rPr lang="en-US" dirty="0" smtClean="0"/>
              <a:t>Often specialized when testing a certain </a:t>
            </a:r>
            <a:r>
              <a:rPr lang="en-US" dirty="0" smtClean="0"/>
              <a:t>case/feature</a:t>
            </a:r>
            <a:endParaRPr lang="en-US" dirty="0" smtClean="0"/>
          </a:p>
          <a:p>
            <a:pPr lvl="1"/>
            <a:r>
              <a:rPr lang="en-US" dirty="0" smtClean="0"/>
              <a:t>Copied articles from web </a:t>
            </a:r>
            <a:r>
              <a:rPr lang="en-US" dirty="0" smtClean="0"/>
              <a:t>sources</a:t>
            </a:r>
          </a:p>
          <a:p>
            <a:endParaRPr lang="en-US" dirty="0"/>
          </a:p>
        </p:txBody>
      </p:sp>
    </p:spTree>
    <p:extLst>
      <p:ext uri="{BB962C8B-B14F-4D97-AF65-F5344CB8AC3E}">
        <p14:creationId xmlns:p14="http://schemas.microsoft.com/office/powerpoint/2010/main" val="1306231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Demonstration</a:t>
            </a:r>
            <a:endParaRPr lang="en-US" dirty="0"/>
          </a:p>
        </p:txBody>
      </p:sp>
      <p:sp>
        <p:nvSpPr>
          <p:cNvPr id="3" name="Content Placeholder 2"/>
          <p:cNvSpPr>
            <a:spLocks noGrp="1"/>
          </p:cNvSpPr>
          <p:nvPr>
            <p:ph idx="1"/>
          </p:nvPr>
        </p:nvSpPr>
        <p:spPr/>
        <p:txBody>
          <a:bodyPr/>
          <a:lstStyle/>
          <a:p>
            <a:r>
              <a:rPr lang="en-US" dirty="0" smtClean="0"/>
              <a:t>Computer Science Code of Ethics</a:t>
            </a:r>
            <a:endParaRPr lang="en-US" dirty="0"/>
          </a:p>
        </p:txBody>
      </p:sp>
    </p:spTree>
    <p:extLst>
      <p:ext uri="{BB962C8B-B14F-4D97-AF65-F5344CB8AC3E}">
        <p14:creationId xmlns:p14="http://schemas.microsoft.com/office/powerpoint/2010/main" val="4011495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a:t>
            </a:r>
            <a:endParaRPr lang="en-US" dirty="0"/>
          </a:p>
        </p:txBody>
      </p:sp>
      <p:sp>
        <p:nvSpPr>
          <p:cNvPr id="3" name="Content Placeholder 2"/>
          <p:cNvSpPr>
            <a:spLocks noGrp="1"/>
          </p:cNvSpPr>
          <p:nvPr>
            <p:ph idx="1"/>
          </p:nvPr>
        </p:nvSpPr>
        <p:spPr/>
        <p:txBody>
          <a:bodyPr/>
          <a:lstStyle/>
          <a:p>
            <a:r>
              <a:rPr lang="en-US" dirty="0" smtClean="0"/>
              <a:t>Drawing examples and techniques from</a:t>
            </a:r>
          </a:p>
          <a:p>
            <a:pPr lvl="1"/>
            <a:r>
              <a:rPr lang="en-US" dirty="0" smtClean="0"/>
              <a:t>Past labs</a:t>
            </a:r>
          </a:p>
          <a:p>
            <a:pPr lvl="1"/>
            <a:r>
              <a:rPr lang="en-US" dirty="0" smtClean="0"/>
              <a:t>Online sources</a:t>
            </a:r>
          </a:p>
          <a:p>
            <a:pPr lvl="1"/>
            <a:r>
              <a:rPr lang="en-US" dirty="0" smtClean="0"/>
              <a:t>Work experience</a:t>
            </a:r>
          </a:p>
          <a:p>
            <a:pPr lvl="1"/>
            <a:r>
              <a:rPr lang="en-US" dirty="0" smtClean="0"/>
              <a:t>Past experience</a:t>
            </a:r>
          </a:p>
          <a:p>
            <a:r>
              <a:rPr lang="en-US" dirty="0" smtClean="0"/>
              <a:t>Assistance from Dr. </a:t>
            </a:r>
            <a:r>
              <a:rPr lang="en-US" dirty="0" err="1" smtClean="0"/>
              <a:t>Pankratz</a:t>
            </a:r>
            <a:r>
              <a:rPr lang="en-US" dirty="0" smtClean="0"/>
              <a:t> and Dr. McVey</a:t>
            </a:r>
          </a:p>
        </p:txBody>
      </p:sp>
    </p:spTree>
    <p:extLst>
      <p:ext uri="{BB962C8B-B14F-4D97-AF65-F5344CB8AC3E}">
        <p14:creationId xmlns:p14="http://schemas.microsoft.com/office/powerpoint/2010/main" val="14819421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Knowledge</a:t>
            </a:r>
            <a:endParaRPr lang="en-US" dirty="0"/>
          </a:p>
        </p:txBody>
      </p:sp>
      <p:sp>
        <p:nvSpPr>
          <p:cNvPr id="3" name="Content Placeholder 2"/>
          <p:cNvSpPr>
            <a:spLocks noGrp="1"/>
          </p:cNvSpPr>
          <p:nvPr>
            <p:ph idx="1"/>
          </p:nvPr>
        </p:nvSpPr>
        <p:spPr/>
        <p:txBody>
          <a:bodyPr/>
          <a:lstStyle/>
          <a:p>
            <a:r>
              <a:rPr lang="en-US" dirty="0" smtClean="0"/>
              <a:t>CSCI 220 Data Structures</a:t>
            </a:r>
          </a:p>
          <a:p>
            <a:pPr lvl="1"/>
            <a:r>
              <a:rPr lang="en-US" dirty="0" smtClean="0"/>
              <a:t>Especially hash tables</a:t>
            </a:r>
          </a:p>
          <a:p>
            <a:r>
              <a:rPr lang="en-US" dirty="0" smtClean="0"/>
              <a:t>CSCI 220 + 321</a:t>
            </a:r>
          </a:p>
          <a:p>
            <a:pPr lvl="1"/>
            <a:r>
              <a:rPr lang="en-US" dirty="0" smtClean="0"/>
              <a:t>Sorting – </a:t>
            </a:r>
            <a:r>
              <a:rPr lang="en-US" dirty="0" err="1" smtClean="0"/>
              <a:t>QuickSort</a:t>
            </a:r>
            <a:endParaRPr lang="en-US" dirty="0" smtClean="0"/>
          </a:p>
          <a:p>
            <a:r>
              <a:rPr lang="en-US" dirty="0" smtClean="0"/>
              <a:t>File I/O</a:t>
            </a:r>
          </a:p>
          <a:p>
            <a:r>
              <a:rPr lang="en-US" dirty="0" smtClean="0"/>
              <a:t>Web Design</a:t>
            </a:r>
          </a:p>
          <a:p>
            <a:pPr lvl="1"/>
            <a:endParaRPr lang="en-US" dirty="0"/>
          </a:p>
        </p:txBody>
      </p:sp>
    </p:spTree>
    <p:extLst>
      <p:ext uri="{BB962C8B-B14F-4D97-AF65-F5344CB8AC3E}">
        <p14:creationId xmlns:p14="http://schemas.microsoft.com/office/powerpoint/2010/main" val="42930276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Extensions</a:t>
            </a:r>
            <a:endParaRPr lang="en-US" dirty="0"/>
          </a:p>
        </p:txBody>
      </p:sp>
      <p:sp>
        <p:nvSpPr>
          <p:cNvPr id="3" name="Content Placeholder 2"/>
          <p:cNvSpPr>
            <a:spLocks noGrp="1"/>
          </p:cNvSpPr>
          <p:nvPr>
            <p:ph idx="1"/>
          </p:nvPr>
        </p:nvSpPr>
        <p:spPr/>
        <p:txBody>
          <a:bodyPr/>
          <a:lstStyle/>
          <a:p>
            <a:r>
              <a:rPr lang="en-US" dirty="0" smtClean="0"/>
              <a:t>Words sometimes appear multiple times in same sentence</a:t>
            </a:r>
          </a:p>
          <a:p>
            <a:pPr lvl="1"/>
            <a:r>
              <a:rPr lang="en-US" dirty="0" smtClean="0"/>
              <a:t>Eliminate duplicate results or show where word appeared in sentence</a:t>
            </a:r>
          </a:p>
          <a:p>
            <a:r>
              <a:rPr lang="en-US" dirty="0" smtClean="0"/>
              <a:t>Find a way to incorporate color</a:t>
            </a:r>
          </a:p>
          <a:p>
            <a:pPr lvl="1"/>
            <a:r>
              <a:rPr lang="en-US" dirty="0" smtClean="0"/>
              <a:t>Positive/Negative words</a:t>
            </a:r>
          </a:p>
          <a:p>
            <a:pPr lvl="1"/>
            <a:r>
              <a:rPr lang="en-US" dirty="0" smtClean="0"/>
              <a:t>Noun, verb, adjective</a:t>
            </a:r>
            <a:endParaRPr lang="en-US" dirty="0"/>
          </a:p>
        </p:txBody>
      </p:sp>
    </p:spTree>
    <p:extLst>
      <p:ext uri="{BB962C8B-B14F-4D97-AF65-F5344CB8AC3E}">
        <p14:creationId xmlns:p14="http://schemas.microsoft.com/office/powerpoint/2010/main" val="35182101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Advice</a:t>
            </a:r>
            <a:endParaRPr lang="en-US" dirty="0"/>
          </a:p>
        </p:txBody>
      </p:sp>
      <p:sp>
        <p:nvSpPr>
          <p:cNvPr id="3" name="Content Placeholder 2"/>
          <p:cNvSpPr>
            <a:spLocks noGrp="1"/>
          </p:cNvSpPr>
          <p:nvPr>
            <p:ph idx="1"/>
          </p:nvPr>
        </p:nvSpPr>
        <p:spPr/>
        <p:txBody>
          <a:bodyPr/>
          <a:lstStyle/>
          <a:p>
            <a:r>
              <a:rPr lang="en-US" dirty="0" smtClean="0"/>
              <a:t>Start early, work often</a:t>
            </a:r>
          </a:p>
          <a:p>
            <a:r>
              <a:rPr lang="en-US" dirty="0" smtClean="0"/>
              <a:t>Meet with professors regularly</a:t>
            </a:r>
          </a:p>
          <a:p>
            <a:r>
              <a:rPr lang="en-US" dirty="0" smtClean="0"/>
              <a:t>Don’t let senioritis get the best of you</a:t>
            </a:r>
          </a:p>
        </p:txBody>
      </p:sp>
    </p:spTree>
    <p:extLst>
      <p:ext uri="{BB962C8B-B14F-4D97-AF65-F5344CB8AC3E}">
        <p14:creationId xmlns:p14="http://schemas.microsoft.com/office/powerpoint/2010/main" val="24552148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919201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Project Definition and Requirements</a:t>
            </a:r>
            <a:endParaRPr lang="en-US" sz="3600" dirty="0"/>
          </a:p>
        </p:txBody>
      </p:sp>
      <p:sp>
        <p:nvSpPr>
          <p:cNvPr id="3" name="Content Placeholder 2"/>
          <p:cNvSpPr>
            <a:spLocks noGrp="1"/>
          </p:cNvSpPr>
          <p:nvPr>
            <p:ph idx="1"/>
          </p:nvPr>
        </p:nvSpPr>
        <p:spPr/>
        <p:txBody>
          <a:bodyPr/>
          <a:lstStyle/>
          <a:p>
            <a:r>
              <a:rPr lang="en-US" dirty="0" smtClean="0"/>
              <a:t>“Develop an application that represents complex data sets in visual and understandable ways.”</a:t>
            </a:r>
          </a:p>
          <a:p>
            <a:r>
              <a:rPr lang="en-US" dirty="0" smtClean="0"/>
              <a:t>Requirements</a:t>
            </a:r>
          </a:p>
          <a:p>
            <a:pPr lvl="1"/>
            <a:r>
              <a:rPr lang="en-US" dirty="0" smtClean="0"/>
              <a:t>Large </a:t>
            </a:r>
            <a:r>
              <a:rPr lang="en-US" dirty="0" smtClean="0"/>
              <a:t>data sets</a:t>
            </a:r>
          </a:p>
          <a:p>
            <a:pPr lvl="1"/>
            <a:r>
              <a:rPr lang="en-US" dirty="0" smtClean="0"/>
              <a:t>Simple visual </a:t>
            </a:r>
            <a:r>
              <a:rPr lang="en-US" dirty="0" smtClean="0"/>
              <a:t>attributes</a:t>
            </a:r>
          </a:p>
          <a:p>
            <a:pPr lvl="1"/>
            <a:r>
              <a:rPr lang="en-US" dirty="0" smtClean="0"/>
              <a:t>Keep application general</a:t>
            </a:r>
          </a:p>
          <a:p>
            <a:pPr lvl="1"/>
            <a:r>
              <a:rPr lang="en-US" dirty="0" smtClean="0"/>
              <a:t>Visuals should be click-able</a:t>
            </a:r>
            <a:endParaRPr lang="en-US" dirty="0"/>
          </a:p>
        </p:txBody>
      </p:sp>
    </p:spTree>
    <p:extLst>
      <p:ext uri="{BB962C8B-B14F-4D97-AF65-F5344CB8AC3E}">
        <p14:creationId xmlns:p14="http://schemas.microsoft.com/office/powerpoint/2010/main" val="3622678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Ideas</a:t>
            </a:r>
            <a:endParaRPr lang="en-US" dirty="0"/>
          </a:p>
        </p:txBody>
      </p:sp>
      <p:sp>
        <p:nvSpPr>
          <p:cNvPr id="3" name="Content Placeholder 2"/>
          <p:cNvSpPr>
            <a:spLocks noGrp="1"/>
          </p:cNvSpPr>
          <p:nvPr>
            <p:ph idx="1"/>
          </p:nvPr>
        </p:nvSpPr>
        <p:spPr/>
        <p:txBody>
          <a:bodyPr/>
          <a:lstStyle/>
          <a:p>
            <a:r>
              <a:rPr lang="en-US" dirty="0" smtClean="0"/>
              <a:t>C++ application</a:t>
            </a:r>
          </a:p>
          <a:p>
            <a:r>
              <a:rPr lang="en-US" dirty="0" smtClean="0"/>
              <a:t>Identify “important” words</a:t>
            </a:r>
          </a:p>
          <a:p>
            <a:r>
              <a:rPr lang="en-US" dirty="0" smtClean="0"/>
              <a:t>Track “important” word use</a:t>
            </a:r>
          </a:p>
          <a:p>
            <a:r>
              <a:rPr lang="en-US" dirty="0" smtClean="0"/>
              <a:t>Create data structures to hold data</a:t>
            </a:r>
          </a:p>
          <a:p>
            <a:r>
              <a:rPr lang="en-US" dirty="0" smtClean="0"/>
              <a:t>Create </a:t>
            </a:r>
            <a:r>
              <a:rPr lang="en-US" dirty="0" smtClean="0"/>
              <a:t>a webpage to display data</a:t>
            </a:r>
            <a:endParaRPr lang="en-US" dirty="0"/>
          </a:p>
        </p:txBody>
      </p:sp>
    </p:spTree>
    <p:extLst>
      <p:ext uri="{BB962C8B-B14F-4D97-AF65-F5344CB8AC3E}">
        <p14:creationId xmlns:p14="http://schemas.microsoft.com/office/powerpoint/2010/main" val="220285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Identifying Sentences and Words</a:t>
            </a:r>
            <a:endParaRPr lang="en-US" sz="4400" dirty="0"/>
          </a:p>
        </p:txBody>
      </p:sp>
      <p:sp>
        <p:nvSpPr>
          <p:cNvPr id="3" name="Content Placeholder 2"/>
          <p:cNvSpPr>
            <a:spLocks noGrp="1"/>
          </p:cNvSpPr>
          <p:nvPr>
            <p:ph idx="1"/>
          </p:nvPr>
        </p:nvSpPr>
        <p:spPr/>
        <p:txBody>
          <a:bodyPr>
            <a:normAutofit/>
          </a:bodyPr>
          <a:lstStyle/>
          <a:p>
            <a:r>
              <a:rPr lang="en-US" dirty="0" smtClean="0"/>
              <a:t>Sentences</a:t>
            </a:r>
          </a:p>
          <a:p>
            <a:pPr lvl="1"/>
            <a:r>
              <a:rPr lang="en-US" dirty="0" smtClean="0"/>
              <a:t>Split on s</a:t>
            </a:r>
            <a:r>
              <a:rPr lang="en-US" dirty="0" smtClean="0"/>
              <a:t>entence-ending </a:t>
            </a:r>
            <a:r>
              <a:rPr lang="en-US" dirty="0" smtClean="0"/>
              <a:t>characters</a:t>
            </a:r>
          </a:p>
          <a:p>
            <a:pPr lvl="1"/>
            <a:r>
              <a:rPr lang="en-US" dirty="0" smtClean="0"/>
              <a:t>Inserted into sentences file</a:t>
            </a:r>
          </a:p>
          <a:p>
            <a:r>
              <a:rPr lang="en-US" dirty="0" smtClean="0"/>
              <a:t>Words</a:t>
            </a:r>
          </a:p>
          <a:p>
            <a:pPr lvl="1"/>
            <a:r>
              <a:rPr lang="en-US" dirty="0" smtClean="0"/>
              <a:t>Find individual words from sentence</a:t>
            </a:r>
          </a:p>
          <a:p>
            <a:pPr lvl="2"/>
            <a:r>
              <a:rPr lang="en-US" dirty="0" smtClean="0"/>
              <a:t>Don’t modify sentences file</a:t>
            </a:r>
            <a:endParaRPr lang="en-US" dirty="0" smtClean="0"/>
          </a:p>
          <a:p>
            <a:pPr lvl="1"/>
            <a:r>
              <a:rPr lang="en-US" dirty="0"/>
              <a:t>I</a:t>
            </a:r>
            <a:r>
              <a:rPr lang="en-US" dirty="0" smtClean="0"/>
              <a:t>nsert </a:t>
            </a:r>
            <a:r>
              <a:rPr lang="en-US" dirty="0" smtClean="0"/>
              <a:t>into data </a:t>
            </a:r>
            <a:r>
              <a:rPr lang="en-US" dirty="0" smtClean="0"/>
              <a:t>structure</a:t>
            </a:r>
          </a:p>
          <a:p>
            <a:r>
              <a:rPr lang="en-US" dirty="0" smtClean="0"/>
              <a:t>Later modifications</a:t>
            </a:r>
            <a:endParaRPr lang="en-US" dirty="0" smtClean="0"/>
          </a:p>
          <a:p>
            <a:pPr lvl="1"/>
            <a:r>
              <a:rPr lang="en-US" dirty="0"/>
              <a:t>Account for titles (Dr., Mr., Mrs., etc.)</a:t>
            </a:r>
          </a:p>
          <a:p>
            <a:pPr lvl="1"/>
            <a:r>
              <a:rPr lang="en-US" dirty="0"/>
              <a:t>Remove suffixes from words</a:t>
            </a:r>
          </a:p>
          <a:p>
            <a:pPr lvl="2"/>
            <a:r>
              <a:rPr lang="en-US" dirty="0"/>
              <a:t>“play”, “playing”, “played”</a:t>
            </a:r>
          </a:p>
          <a:p>
            <a:pPr lvl="2"/>
            <a:r>
              <a:rPr lang="en-US" dirty="0"/>
              <a:t>Leads to some mistakes</a:t>
            </a:r>
          </a:p>
          <a:p>
            <a:pPr lvl="1"/>
            <a:r>
              <a:rPr lang="en-US" dirty="0"/>
              <a:t>Ignore “useless” </a:t>
            </a:r>
            <a:r>
              <a:rPr lang="en-US" dirty="0" smtClean="0"/>
              <a:t>words</a:t>
            </a:r>
          </a:p>
          <a:p>
            <a:endParaRPr lang="en-US" dirty="0"/>
          </a:p>
        </p:txBody>
      </p:sp>
    </p:spTree>
    <p:extLst>
      <p:ext uri="{BB962C8B-B14F-4D97-AF65-F5344CB8AC3E}">
        <p14:creationId xmlns:p14="http://schemas.microsoft.com/office/powerpoint/2010/main" val="2040812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Structures</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66800" y="1524000"/>
            <a:ext cx="6400800" cy="4800600"/>
          </a:xfrm>
        </p:spPr>
      </p:pic>
    </p:spTree>
    <p:extLst>
      <p:ext uri="{BB962C8B-B14F-4D97-AF65-F5344CB8AC3E}">
        <p14:creationId xmlns:p14="http://schemas.microsoft.com/office/powerpoint/2010/main" val="2488046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Determining Results</a:t>
            </a:r>
            <a:endParaRPr lang="en-US" dirty="0"/>
          </a:p>
        </p:txBody>
      </p:sp>
      <p:sp>
        <p:nvSpPr>
          <p:cNvPr id="3" name="Content Placeholder 2"/>
          <p:cNvSpPr>
            <a:spLocks noGrp="1"/>
          </p:cNvSpPr>
          <p:nvPr>
            <p:ph idx="1"/>
          </p:nvPr>
        </p:nvSpPr>
        <p:spPr/>
        <p:txBody>
          <a:bodyPr/>
          <a:lstStyle/>
          <a:p>
            <a:r>
              <a:rPr lang="en-US" dirty="0" smtClean="0"/>
              <a:t>Top Words</a:t>
            </a:r>
            <a:endParaRPr lang="en-US" dirty="0" smtClean="0"/>
          </a:p>
          <a:p>
            <a:pPr lvl="1"/>
            <a:r>
              <a:rPr lang="en-US" dirty="0" err="1" smtClean="0"/>
              <a:t>QuickSort</a:t>
            </a:r>
            <a:endParaRPr lang="en-US" dirty="0"/>
          </a:p>
          <a:p>
            <a:pPr lvl="2"/>
            <a:r>
              <a:rPr lang="en-US" dirty="0" smtClean="0"/>
              <a:t>O(</a:t>
            </a:r>
            <a:r>
              <a:rPr lang="en-US" dirty="0" err="1" smtClean="0"/>
              <a:t>nlogn</a:t>
            </a:r>
            <a:r>
              <a:rPr lang="en-US" dirty="0" smtClean="0"/>
              <a:t>) average comparisons</a:t>
            </a:r>
            <a:endParaRPr lang="en-US" dirty="0" smtClean="0"/>
          </a:p>
          <a:p>
            <a:pPr lvl="1"/>
            <a:r>
              <a:rPr lang="en-US" dirty="0" smtClean="0"/>
              <a:t>Amount of words sent to file set by global variable</a:t>
            </a:r>
          </a:p>
          <a:p>
            <a:r>
              <a:rPr lang="en-US" dirty="0" smtClean="0"/>
              <a:t>Writing results to file</a:t>
            </a:r>
          </a:p>
          <a:p>
            <a:pPr lvl="1"/>
            <a:r>
              <a:rPr lang="en-US" dirty="0" smtClean="0"/>
              <a:t>Top N words</a:t>
            </a:r>
          </a:p>
          <a:p>
            <a:pPr lvl="1"/>
            <a:r>
              <a:rPr lang="en-US" dirty="0" smtClean="0"/>
              <a:t>Appearances of top N words</a:t>
            </a:r>
          </a:p>
          <a:p>
            <a:pPr lvl="1"/>
            <a:r>
              <a:rPr lang="en-US" dirty="0" smtClean="0"/>
              <a:t>Sentences</a:t>
            </a:r>
          </a:p>
        </p:txBody>
      </p:sp>
    </p:spTree>
    <p:extLst>
      <p:ext uri="{BB962C8B-B14F-4D97-AF65-F5344CB8AC3E}">
        <p14:creationId xmlns:p14="http://schemas.microsoft.com/office/powerpoint/2010/main" val="2929677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Sentences File Format</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66800" y="1600200"/>
            <a:ext cx="6400800" cy="4800600"/>
          </a:xfrm>
        </p:spPr>
      </p:pic>
    </p:spTree>
    <p:extLst>
      <p:ext uri="{BB962C8B-B14F-4D97-AF65-F5344CB8AC3E}">
        <p14:creationId xmlns:p14="http://schemas.microsoft.com/office/powerpoint/2010/main" val="2891398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3">
            <a:extLst>
              <a:ext uri="{28A0092B-C50C-407E-A947-70E740481C1C}">
                <a14:useLocalDpi xmlns:a14="http://schemas.microsoft.com/office/drawing/2010/main" val="0"/>
              </a:ext>
            </a:extLst>
          </a:blip>
          <a:srcRect r="11673" b="9651"/>
          <a:stretch/>
        </p:blipFill>
        <p:spPr>
          <a:xfrm>
            <a:off x="1447800" y="152400"/>
            <a:ext cx="6259417" cy="6402636"/>
          </a:xfrm>
        </p:spPr>
      </p:pic>
    </p:spTree>
    <p:extLst>
      <p:ext uri="{BB962C8B-B14F-4D97-AF65-F5344CB8AC3E}">
        <p14:creationId xmlns:p14="http://schemas.microsoft.com/office/powerpoint/2010/main" val="1525068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 Generation</a:t>
            </a:r>
            <a:endParaRPr lang="en-US" dirty="0"/>
          </a:p>
        </p:txBody>
      </p:sp>
      <p:sp>
        <p:nvSpPr>
          <p:cNvPr id="3" name="Content Placeholder 2"/>
          <p:cNvSpPr>
            <a:spLocks noGrp="1"/>
          </p:cNvSpPr>
          <p:nvPr>
            <p:ph idx="1"/>
          </p:nvPr>
        </p:nvSpPr>
        <p:spPr/>
        <p:txBody>
          <a:bodyPr/>
          <a:lstStyle/>
          <a:p>
            <a:r>
              <a:rPr lang="en-US" dirty="0" smtClean="0"/>
              <a:t>Upload text file using FTP client</a:t>
            </a:r>
          </a:p>
          <a:p>
            <a:r>
              <a:rPr lang="en-US" dirty="0" smtClean="0"/>
              <a:t>PHP reads the text file</a:t>
            </a:r>
          </a:p>
          <a:p>
            <a:pPr lvl="1"/>
            <a:r>
              <a:rPr lang="en-US" dirty="0" smtClean="0"/>
              <a:t>Uses data to populate page’s structure</a:t>
            </a:r>
          </a:p>
          <a:p>
            <a:r>
              <a:rPr lang="en-US" dirty="0" smtClean="0"/>
              <a:t>Top words are displayed</a:t>
            </a:r>
          </a:p>
          <a:p>
            <a:pPr lvl="1"/>
            <a:r>
              <a:rPr lang="en-US" dirty="0" smtClean="0"/>
              <a:t>Size indicates the frequency of use of the word</a:t>
            </a:r>
          </a:p>
          <a:p>
            <a:pPr lvl="1"/>
            <a:r>
              <a:rPr lang="en-US" dirty="0" smtClean="0"/>
              <a:t>Click to reveal sentences</a:t>
            </a:r>
          </a:p>
          <a:p>
            <a:r>
              <a:rPr lang="en-US" dirty="0" smtClean="0"/>
              <a:t>Words that appear in &gt; 10 sentences</a:t>
            </a:r>
          </a:p>
        </p:txBody>
      </p:sp>
    </p:spTree>
    <p:extLst>
      <p:ext uri="{BB962C8B-B14F-4D97-AF65-F5344CB8AC3E}">
        <p14:creationId xmlns:p14="http://schemas.microsoft.com/office/powerpoint/2010/main" val="17457056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208</TotalTime>
  <Words>1889</Words>
  <Application>Microsoft Office PowerPoint</Application>
  <PresentationFormat>On-screen Show (4:3)</PresentationFormat>
  <Paragraphs>197</Paragraphs>
  <Slides>17</Slides>
  <Notes>12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Adjacency</vt:lpstr>
      <vt:lpstr>Visualizing Text </vt:lpstr>
      <vt:lpstr>Project Definition and Requirements</vt:lpstr>
      <vt:lpstr>Early Ideas</vt:lpstr>
      <vt:lpstr>Identifying Sentences and Words</vt:lpstr>
      <vt:lpstr>Data Structures</vt:lpstr>
      <vt:lpstr>Determining Results</vt:lpstr>
      <vt:lpstr>Sentences File Format</vt:lpstr>
      <vt:lpstr>PowerPoint Presentation</vt:lpstr>
      <vt:lpstr>Visual Generation</vt:lpstr>
      <vt:lpstr>Things I Didn’t Accomplish</vt:lpstr>
      <vt:lpstr>Methodology</vt:lpstr>
      <vt:lpstr>Demonstration</vt:lpstr>
      <vt:lpstr>Strategies</vt:lpstr>
      <vt:lpstr>Knowledge</vt:lpstr>
      <vt:lpstr>Extensions</vt:lpstr>
      <vt:lpstr>Advice</vt:lpstr>
      <vt:lpstr>Questions?</vt:lpstr>
    </vt:vector>
  </TitlesOfParts>
  <Company>St. Norbert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Visualizing Text</dc:title>
  <dc:creator>libref</dc:creator>
  <cp:lastModifiedBy>libref</cp:lastModifiedBy>
  <cp:revision>23</cp:revision>
  <dcterms:created xsi:type="dcterms:W3CDTF">2014-04-29T21:43:29Z</dcterms:created>
  <dcterms:modified xsi:type="dcterms:W3CDTF">2014-05-01T01:28:19Z</dcterms:modified>
</cp:coreProperties>
</file>